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1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527859" y="30968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  <a:defRPr/>
            </a:pPr>
            <a:r>
              <a:rPr lang="en-US" sz="430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Tele-Rehabilitation: Digital Solutions for Enhanced Recovery</a:t>
            </a:r>
            <a:endParaRPr lang="en-US" sz="4300"/>
          </a:p>
        </p:txBody>
      </p:sp>
      <p:sp>
        <p:nvSpPr>
          <p:cNvPr id="4" name="Text 1"/>
          <p:cNvSpPr/>
          <p:nvPr/>
        </p:nvSpPr>
        <p:spPr bwMode="auto">
          <a:xfrm flipH="0" flipV="0">
            <a:off x="527859" y="2857499"/>
            <a:ext cx="2591628" cy="1493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endParaRPr sz="2800"/>
          </a:p>
          <a:p>
            <a:pPr marL="0" indent="0">
              <a:lnSpc>
                <a:spcPts val="3099"/>
              </a:lnSpc>
              <a:buNone/>
              <a:defRPr/>
            </a:pPr>
            <a:r>
              <a:rPr lang="en-US" sz="2800" b="1">
                <a:solidFill>
                  <a:srgbClr val="E0E4E6"/>
                </a:solidFill>
                <a:latin typeface="Barlow"/>
                <a:ea typeface="Barlow"/>
                <a:cs typeface="Barlow"/>
              </a:rPr>
              <a:t>By </a:t>
            </a:r>
            <a:endParaRPr lang="en-US" sz="2800" b="1">
              <a:solidFill>
                <a:srgbClr val="E0E4E6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5" name="Text 2"/>
          <p:cNvSpPr/>
          <p:nvPr/>
        </p:nvSpPr>
        <p:spPr bwMode="auto">
          <a:xfrm flipH="0" flipV="0">
            <a:off x="527859" y="3853295"/>
            <a:ext cx="6787339" cy="3268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endParaRPr lang="en-US" sz="2400" b="1">
              <a:solidFill>
                <a:srgbClr val="E0E4E6"/>
              </a:solidFill>
              <a:latin typeface="Barlow"/>
              <a:ea typeface="Barlow"/>
              <a:cs typeface="Barlow"/>
            </a:endParaRPr>
          </a:p>
          <a:p>
            <a:pPr marL="0" indent="0">
              <a:lnSpc>
                <a:spcPts val="3098"/>
              </a:lnSpc>
              <a:buNone/>
              <a:defRPr/>
            </a:pPr>
            <a:endParaRPr lang="en-US" sz="2400" b="1">
              <a:solidFill>
                <a:srgbClr val="E0E4E6"/>
              </a:solidFill>
              <a:latin typeface="Barlow"/>
              <a:ea typeface="Barlow"/>
              <a:cs typeface="Barlow"/>
            </a:endParaRPr>
          </a:p>
          <a:p>
            <a:pPr marL="0" indent="0">
              <a:lnSpc>
                <a:spcPts val="3099"/>
              </a:lnSpc>
              <a:buNone/>
              <a:defRPr/>
            </a:pPr>
            <a:r>
              <a:rPr lang="en-US" sz="2400" b="1">
                <a:solidFill>
                  <a:srgbClr val="E0E4E6"/>
                </a:solidFill>
                <a:latin typeface="Barlow"/>
                <a:ea typeface="Barlow"/>
                <a:cs typeface="Barlow"/>
              </a:rPr>
              <a:t>Moinak Niyogi(22BCS10944) </a:t>
            </a:r>
            <a:endParaRPr lang="en-US" sz="2400" b="1">
              <a:solidFill>
                <a:srgbClr val="E0E4E6"/>
              </a:solidFill>
              <a:latin typeface="Barlow"/>
              <a:ea typeface="Barlow"/>
              <a:cs typeface="Barlow"/>
            </a:endParaRPr>
          </a:p>
          <a:p>
            <a:pPr marL="0" indent="0">
              <a:lnSpc>
                <a:spcPts val="3098"/>
              </a:lnSpc>
              <a:buNone/>
              <a:defRPr/>
            </a:pPr>
            <a:endParaRPr sz="2400" b="1">
              <a:solidFill>
                <a:srgbClr val="E0E4E6"/>
              </a:solidFill>
              <a:latin typeface="Barlow"/>
              <a:ea typeface="Barlow"/>
              <a:cs typeface="Barlow"/>
            </a:endParaRPr>
          </a:p>
          <a:p>
            <a:pPr marL="0" indent="0">
              <a:lnSpc>
                <a:spcPts val="3098"/>
              </a:lnSpc>
              <a:buNone/>
              <a:defRPr/>
            </a:pPr>
            <a:r>
              <a:rPr lang="en-US" sz="2400" b="1">
                <a:solidFill>
                  <a:srgbClr val="E0E4E6"/>
                </a:solidFill>
                <a:latin typeface="Barlow"/>
                <a:ea typeface="Barlow"/>
                <a:cs typeface="Barlow"/>
              </a:rPr>
              <a:t>Prince Sarker(21BPT1142)</a:t>
            </a:r>
            <a:endParaRPr sz="2400"/>
          </a:p>
        </p:txBody>
      </p:sp>
      <p:pic>
        <p:nvPicPr>
          <p:cNvPr id="954273029" name="Pictur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992891" y="8721425"/>
            <a:ext cx="1789041" cy="43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630436" y="495300"/>
            <a:ext cx="13369528" cy="1000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900"/>
              </a:lnSpc>
              <a:buNone/>
              <a:defRPr/>
            </a:pPr>
            <a:r>
              <a:rPr lang="en-US" sz="315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Our Mission: Bridging the Gap Between Traditional and Modern Rehabilitation</a:t>
            </a:r>
            <a:endParaRPr lang="en-US" sz="31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15666" y="1856184"/>
            <a:ext cx="4779050" cy="47790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2776009" y="6860380"/>
            <a:ext cx="2258719" cy="25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  <a:defRPr/>
            </a:pPr>
            <a:r>
              <a:rPr lang="en-US" sz="16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Tech-Driven Innovation</a:t>
            </a:r>
            <a:endParaRPr sz="1600"/>
          </a:p>
        </p:txBody>
      </p:sp>
      <p:sp>
        <p:nvSpPr>
          <p:cNvPr id="5" name="Text 2"/>
          <p:cNvSpPr/>
          <p:nvPr/>
        </p:nvSpPr>
        <p:spPr bwMode="auto">
          <a:xfrm>
            <a:off x="1397436" y="7218520"/>
            <a:ext cx="5015987" cy="28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  <a:defRPr/>
            </a:pP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Enhancing recovery through innovative digital solutions.</a:t>
            </a:r>
            <a:endParaRPr sz="16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35566" y="1856184"/>
            <a:ext cx="4779050" cy="47790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9900858" y="6860380"/>
            <a:ext cx="1648825" cy="25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  <a:defRPr/>
            </a:pPr>
            <a:r>
              <a:rPr lang="en-US" sz="16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Bridging the Gap</a:t>
            </a:r>
            <a:endParaRPr sz="1600"/>
          </a:p>
        </p:txBody>
      </p:sp>
      <p:sp>
        <p:nvSpPr>
          <p:cNvPr id="8" name="Text 4"/>
          <p:cNvSpPr/>
          <p:nvPr/>
        </p:nvSpPr>
        <p:spPr bwMode="auto">
          <a:xfrm>
            <a:off x="7450216" y="7110888"/>
            <a:ext cx="6549747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  <a:defRPr/>
            </a:pP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Connecting traditional rehabilitation with modern technology via user-friendly apps and websites for various healthcare settings.</a:t>
            </a:r>
            <a:endParaRPr sz="1600"/>
          </a:p>
        </p:txBody>
      </p:sp>
      <p:sp>
        <p:nvSpPr>
          <p:cNvPr id="862813753" name=""/>
          <p:cNvSpPr txBox="1"/>
          <p:nvPr/>
        </p:nvSpPr>
        <p:spPr bwMode="auto">
          <a:xfrm flipH="0" flipV="0">
            <a:off x="12882613" y="7794783"/>
            <a:ext cx="1693562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ggggggggghhggg</a:t>
            </a:r>
            <a:endParaRPr/>
          </a:p>
        </p:txBody>
      </p:sp>
      <p:sp>
        <p:nvSpPr>
          <p:cNvPr id="371681652" name=""/>
          <p:cNvSpPr txBox="1"/>
          <p:nvPr/>
        </p:nvSpPr>
        <p:spPr bwMode="auto">
          <a:xfrm flipH="0" flipV="0">
            <a:off x="12831733" y="7794783"/>
            <a:ext cx="1797481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highlight>
                  <a:srgbClr val="000000"/>
                </a:highlight>
              </a:rPr>
              <a:t>ggg</a:t>
            </a:r>
            <a:r>
              <a:rPr>
                <a:highlight>
                  <a:srgbClr val="000000"/>
                </a:highlight>
              </a:rPr>
              <a:t>g</a:t>
            </a:r>
            <a:r>
              <a:rPr>
                <a:highlight>
                  <a:srgbClr val="000000"/>
                </a:highlight>
              </a:rPr>
              <a:t>ggggghhgggnnnnnnnnnnnnnn</a:t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219436790" name="Picture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841356" y="7898811"/>
            <a:ext cx="1789041" cy="43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83550" y="951786"/>
            <a:ext cx="7576899" cy="1243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  <a:defRPr/>
            </a:pPr>
            <a:r>
              <a:rPr lang="en-US" sz="390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Key Features of Our Tech-Driven Platform</a:t>
            </a:r>
            <a:endParaRPr lang="en-US" sz="3900"/>
          </a:p>
        </p:txBody>
      </p:sp>
      <p:sp>
        <p:nvSpPr>
          <p:cNvPr id="4" name="Shape 1"/>
          <p:cNvSpPr/>
          <p:nvPr/>
        </p:nvSpPr>
        <p:spPr bwMode="auto">
          <a:xfrm>
            <a:off x="783550" y="2783086"/>
            <a:ext cx="503634" cy="503634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970836" y="2885599"/>
            <a:ext cx="12906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  <a:defRPr/>
            </a:pPr>
            <a:r>
              <a:rPr lang="en-US" sz="23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1</a:t>
            </a:r>
            <a:endParaRPr lang="en-US" sz="2350"/>
          </a:p>
        </p:txBody>
      </p:sp>
      <p:sp>
        <p:nvSpPr>
          <p:cNvPr id="6" name="Text 3"/>
          <p:cNvSpPr/>
          <p:nvPr/>
        </p:nvSpPr>
        <p:spPr bwMode="auto">
          <a:xfrm>
            <a:off x="1511022" y="2783086"/>
            <a:ext cx="2949059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Personalized Exercise Plans</a:t>
            </a:r>
            <a:endParaRPr lang="en-US" sz="1950"/>
          </a:p>
        </p:txBody>
      </p:sp>
      <p:sp>
        <p:nvSpPr>
          <p:cNvPr id="7" name="Text 4"/>
          <p:cNvSpPr/>
          <p:nvPr/>
        </p:nvSpPr>
        <p:spPr bwMode="auto">
          <a:xfrm>
            <a:off x="1511022" y="3539133"/>
            <a:ext cx="2949059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Tailored to individual patient needs and goals.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 bwMode="auto">
          <a:xfrm>
            <a:off x="4683919" y="2783086"/>
            <a:ext cx="503634" cy="503634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 bwMode="auto">
          <a:xfrm>
            <a:off x="4852749" y="2885599"/>
            <a:ext cx="165972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  <a:defRPr/>
            </a:pPr>
            <a:r>
              <a:rPr lang="en-US" sz="23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2</a:t>
            </a:r>
            <a:endParaRPr lang="en-US" sz="2350"/>
          </a:p>
        </p:txBody>
      </p:sp>
      <p:sp>
        <p:nvSpPr>
          <p:cNvPr id="10" name="Text 7"/>
          <p:cNvSpPr/>
          <p:nvPr/>
        </p:nvSpPr>
        <p:spPr bwMode="auto">
          <a:xfrm>
            <a:off x="5411391" y="2783086"/>
            <a:ext cx="2949059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Real-Time Progress Tracking</a:t>
            </a:r>
            <a:endParaRPr lang="en-US" sz="1950"/>
          </a:p>
        </p:txBody>
      </p:sp>
      <p:sp>
        <p:nvSpPr>
          <p:cNvPr id="11" name="Text 8"/>
          <p:cNvSpPr/>
          <p:nvPr/>
        </p:nvSpPr>
        <p:spPr bwMode="auto">
          <a:xfrm>
            <a:off x="5411391" y="3539133"/>
            <a:ext cx="2949059" cy="1074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Monitor recovery progress and adjust treatment plans accordingly.</a:t>
            </a:r>
            <a:endParaRPr lang="en-US" sz="1750"/>
          </a:p>
        </p:txBody>
      </p:sp>
      <p:sp>
        <p:nvSpPr>
          <p:cNvPr id="12" name="Shape 9"/>
          <p:cNvSpPr/>
          <p:nvPr/>
        </p:nvSpPr>
        <p:spPr bwMode="auto">
          <a:xfrm>
            <a:off x="783550" y="5089208"/>
            <a:ext cx="503634" cy="503634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 bwMode="auto">
          <a:xfrm>
            <a:off x="947976" y="5191720"/>
            <a:ext cx="17478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  <a:defRPr/>
            </a:pPr>
            <a:r>
              <a:rPr lang="en-US" sz="23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3</a:t>
            </a:r>
            <a:endParaRPr lang="en-US" sz="2350"/>
          </a:p>
        </p:txBody>
      </p:sp>
      <p:sp>
        <p:nvSpPr>
          <p:cNvPr id="14" name="Text 11"/>
          <p:cNvSpPr/>
          <p:nvPr/>
        </p:nvSpPr>
        <p:spPr bwMode="auto">
          <a:xfrm>
            <a:off x="1511022" y="5089208"/>
            <a:ext cx="2949059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Secure Communication Tools</a:t>
            </a:r>
            <a:endParaRPr lang="en-US" sz="1950"/>
          </a:p>
        </p:txBody>
      </p:sp>
      <p:sp>
        <p:nvSpPr>
          <p:cNvPr id="15" name="Text 12"/>
          <p:cNvSpPr/>
          <p:nvPr/>
        </p:nvSpPr>
        <p:spPr bwMode="auto">
          <a:xfrm>
            <a:off x="1511022" y="5845254"/>
            <a:ext cx="2949059" cy="143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Facilitating seamless communication between patients, therapists, and caregivers.</a:t>
            </a:r>
            <a:endParaRPr lang="en-US" sz="1750"/>
          </a:p>
        </p:txBody>
      </p:sp>
      <p:sp>
        <p:nvSpPr>
          <p:cNvPr id="16" name="Shape 13"/>
          <p:cNvSpPr/>
          <p:nvPr/>
        </p:nvSpPr>
        <p:spPr bwMode="auto">
          <a:xfrm>
            <a:off x="4683919" y="5089208"/>
            <a:ext cx="503634" cy="503634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 bwMode="auto">
          <a:xfrm>
            <a:off x="4851440" y="5191720"/>
            <a:ext cx="16859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  <a:defRPr/>
            </a:pPr>
            <a:r>
              <a:rPr lang="en-US" sz="23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4</a:t>
            </a:r>
            <a:endParaRPr lang="en-US" sz="2350"/>
          </a:p>
        </p:txBody>
      </p:sp>
      <p:sp>
        <p:nvSpPr>
          <p:cNvPr id="18" name="Text 15"/>
          <p:cNvSpPr/>
          <p:nvPr/>
        </p:nvSpPr>
        <p:spPr bwMode="auto">
          <a:xfrm>
            <a:off x="5411391" y="5089208"/>
            <a:ext cx="248745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Data-Driven Insights</a:t>
            </a:r>
            <a:endParaRPr lang="en-US" sz="1950"/>
          </a:p>
        </p:txBody>
      </p:sp>
      <p:sp>
        <p:nvSpPr>
          <p:cNvPr id="19" name="Text 16"/>
          <p:cNvSpPr/>
          <p:nvPr/>
        </p:nvSpPr>
        <p:spPr bwMode="auto">
          <a:xfrm>
            <a:off x="5411391" y="5534382"/>
            <a:ext cx="2949059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Providing valuable data for optimizing patient care.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704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57117" y="3341013"/>
            <a:ext cx="13116163" cy="1201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  <a:defRPr/>
            </a:pPr>
            <a:r>
              <a:rPr lang="en-US" sz="375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Improving Patient Outcomes Through Innovative Digital Tools</a:t>
            </a:r>
            <a:endParaRPr lang="en-US" sz="3750"/>
          </a:p>
        </p:txBody>
      </p:sp>
      <p:sp>
        <p:nvSpPr>
          <p:cNvPr id="4" name="Shape 1"/>
          <p:cNvSpPr/>
          <p:nvPr/>
        </p:nvSpPr>
        <p:spPr bwMode="auto">
          <a:xfrm>
            <a:off x="757117" y="4867274"/>
            <a:ext cx="6449973" cy="1254681"/>
          </a:xfrm>
          <a:prstGeom prst="roundRect">
            <a:avLst>
              <a:gd name="adj" fmla="val 2586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996315" y="5106472"/>
            <a:ext cx="344626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  <a:defRPr/>
            </a:pPr>
            <a:r>
              <a:rPr lang="en-US" sz="18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Enhanced Patient Engagement</a:t>
            </a:r>
            <a:endParaRPr lang="en-US" sz="1850"/>
          </a:p>
        </p:txBody>
      </p:sp>
      <p:sp>
        <p:nvSpPr>
          <p:cNvPr id="6" name="Text 3"/>
          <p:cNvSpPr/>
          <p:nvPr/>
        </p:nvSpPr>
        <p:spPr bwMode="auto">
          <a:xfrm>
            <a:off x="996315" y="5536644"/>
            <a:ext cx="597158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Motivational tools and interactive features.</a:t>
            </a:r>
            <a:endParaRPr lang="en-US" sz="1700"/>
          </a:p>
        </p:txBody>
      </p:sp>
      <p:sp>
        <p:nvSpPr>
          <p:cNvPr id="7" name="Shape 4"/>
          <p:cNvSpPr/>
          <p:nvPr/>
        </p:nvSpPr>
        <p:spPr bwMode="auto">
          <a:xfrm>
            <a:off x="7423428" y="4867274"/>
            <a:ext cx="6449973" cy="1254681"/>
          </a:xfrm>
          <a:prstGeom prst="roundRect">
            <a:avLst>
              <a:gd name="adj" fmla="val 2586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7662624" y="5106472"/>
            <a:ext cx="392049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  <a:defRPr/>
            </a:pPr>
            <a:r>
              <a:rPr lang="en-US" sz="18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Increased Adherence to Treatment</a:t>
            </a:r>
            <a:endParaRPr lang="en-US" sz="1850"/>
          </a:p>
        </p:txBody>
      </p:sp>
      <p:sp>
        <p:nvSpPr>
          <p:cNvPr id="9" name="Text 6"/>
          <p:cNvSpPr/>
          <p:nvPr/>
        </p:nvSpPr>
        <p:spPr bwMode="auto">
          <a:xfrm>
            <a:off x="7662624" y="5536644"/>
            <a:ext cx="597158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Improved patient engagement leads to better compliance.</a:t>
            </a:r>
            <a:endParaRPr lang="en-US" sz="1700"/>
          </a:p>
        </p:txBody>
      </p:sp>
      <p:sp>
        <p:nvSpPr>
          <p:cNvPr id="10" name="Shape 7"/>
          <p:cNvSpPr/>
          <p:nvPr/>
        </p:nvSpPr>
        <p:spPr bwMode="auto">
          <a:xfrm>
            <a:off x="757117" y="6338292"/>
            <a:ext cx="6449973" cy="1254681"/>
          </a:xfrm>
          <a:prstGeom prst="roundRect">
            <a:avLst>
              <a:gd name="adj" fmla="val 2586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996315" y="6577489"/>
            <a:ext cx="361509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  <a:defRPr/>
            </a:pPr>
            <a:r>
              <a:rPr lang="en-US" sz="18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Reduced Hospital Readmissions</a:t>
            </a:r>
            <a:endParaRPr lang="en-US" sz="1850"/>
          </a:p>
        </p:txBody>
      </p:sp>
      <p:sp>
        <p:nvSpPr>
          <p:cNvPr id="12" name="Text 9"/>
          <p:cNvSpPr/>
          <p:nvPr/>
        </p:nvSpPr>
        <p:spPr bwMode="auto">
          <a:xfrm>
            <a:off x="996315" y="7007662"/>
            <a:ext cx="597158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Improved patient outcomes through proactive interventions.</a:t>
            </a:r>
            <a:endParaRPr lang="en-US" sz="1700"/>
          </a:p>
        </p:txBody>
      </p:sp>
      <p:sp>
        <p:nvSpPr>
          <p:cNvPr id="13" name="Shape 10"/>
          <p:cNvSpPr/>
          <p:nvPr/>
        </p:nvSpPr>
        <p:spPr bwMode="auto">
          <a:xfrm>
            <a:off x="7423428" y="6338292"/>
            <a:ext cx="6449973" cy="1254681"/>
          </a:xfrm>
          <a:prstGeom prst="roundRect">
            <a:avLst>
              <a:gd name="adj" fmla="val 2586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1"/>
          <p:cNvSpPr/>
          <p:nvPr/>
        </p:nvSpPr>
        <p:spPr bwMode="auto">
          <a:xfrm>
            <a:off x="7662624" y="6577489"/>
            <a:ext cx="267878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  <a:defRPr/>
            </a:pPr>
            <a:r>
              <a:rPr lang="en-US" sz="185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Improved Quality of Life</a:t>
            </a:r>
            <a:endParaRPr lang="en-US" sz="1850"/>
          </a:p>
        </p:txBody>
      </p:sp>
      <p:sp>
        <p:nvSpPr>
          <p:cNvPr id="15" name="Text 12"/>
          <p:cNvSpPr/>
          <p:nvPr/>
        </p:nvSpPr>
        <p:spPr bwMode="auto">
          <a:xfrm>
            <a:off x="7662624" y="7007662"/>
            <a:ext cx="597158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Empowering patients to take control of their recovery journey.</a:t>
            </a:r>
            <a:endParaRPr lang="en-US" sz="1700"/>
          </a:p>
        </p:txBody>
      </p:sp>
      <p:sp>
        <p:nvSpPr>
          <p:cNvPr id="159034235" name=""/>
          <p:cNvSpPr txBox="1"/>
          <p:nvPr/>
        </p:nvSpPr>
        <p:spPr bwMode="auto">
          <a:xfrm flipH="0" flipV="0">
            <a:off x="12882612" y="7794783"/>
            <a:ext cx="169464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ggggggggghhggg</a:t>
            </a:r>
            <a:endParaRPr/>
          </a:p>
        </p:txBody>
      </p:sp>
      <p:sp>
        <p:nvSpPr>
          <p:cNvPr id="481337523" name=""/>
          <p:cNvSpPr txBox="1"/>
          <p:nvPr/>
        </p:nvSpPr>
        <p:spPr bwMode="auto">
          <a:xfrm flipH="0" flipV="0">
            <a:off x="12799260" y="7589158"/>
            <a:ext cx="1795321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highlight>
                  <a:srgbClr val="000000"/>
                </a:highlight>
              </a:rPr>
              <a:t>ggg</a:t>
            </a:r>
            <a:r>
              <a:rPr>
                <a:highlight>
                  <a:srgbClr val="000000"/>
                </a:highlight>
              </a:rPr>
              <a:t>g</a:t>
            </a:r>
            <a:r>
              <a:rPr>
                <a:highlight>
                  <a:srgbClr val="000000"/>
                </a:highlight>
              </a:rPr>
              <a:t>ggggghhgggnnnnnnnnnnnnnn</a:t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1348782727" name="Pictur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99260" y="7830346"/>
            <a:ext cx="1789041" cy="43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9286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819983" y="3734991"/>
            <a:ext cx="12990433" cy="130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  <a:defRPr/>
            </a:pPr>
            <a:r>
              <a:rPr lang="en-US" sz="405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Enhancing the Patient Experience with User-Friendly Design</a:t>
            </a:r>
            <a:endParaRPr lang="en-US" sz="40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19983" y="5387935"/>
            <a:ext cx="585668" cy="5856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819983" y="6207800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20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Intuitive Interface</a:t>
            </a:r>
            <a:endParaRPr lang="en-US" sz="2000"/>
          </a:p>
        </p:txBody>
      </p:sp>
      <p:sp>
        <p:nvSpPr>
          <p:cNvPr id="6" name="Text 2"/>
          <p:cNvSpPr/>
          <p:nvPr/>
        </p:nvSpPr>
        <p:spPr bwMode="auto">
          <a:xfrm>
            <a:off x="819983" y="6673691"/>
            <a:ext cx="2984063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  <a:defRPr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Easy to use and navigate, accessible to all.</a:t>
            </a:r>
            <a:endParaRPr lang="en-US" sz="18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155400" y="5387935"/>
            <a:ext cx="585668" cy="5856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 bwMode="auto">
          <a:xfrm>
            <a:off x="4155400" y="6207800"/>
            <a:ext cx="292298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20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Personalized Schedules</a:t>
            </a:r>
            <a:endParaRPr lang="en-US" sz="2000"/>
          </a:p>
        </p:txBody>
      </p:sp>
      <p:sp>
        <p:nvSpPr>
          <p:cNvPr id="9" name="Text 4"/>
          <p:cNvSpPr/>
          <p:nvPr/>
        </p:nvSpPr>
        <p:spPr bwMode="auto">
          <a:xfrm>
            <a:off x="4155400" y="6673691"/>
            <a:ext cx="2984063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  <a:defRPr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Tailored to individual needs and preferences.</a:t>
            </a:r>
            <a:endParaRPr lang="en-US" sz="18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90817" y="5387935"/>
            <a:ext cx="585668" cy="5856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 bwMode="auto">
          <a:xfrm>
            <a:off x="7490817" y="6207800"/>
            <a:ext cx="287678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20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Secure Communication</a:t>
            </a:r>
            <a:endParaRPr lang="en-US" sz="2000"/>
          </a:p>
        </p:txBody>
      </p:sp>
      <p:sp>
        <p:nvSpPr>
          <p:cNvPr id="12" name="Text 6"/>
          <p:cNvSpPr/>
          <p:nvPr/>
        </p:nvSpPr>
        <p:spPr bwMode="auto">
          <a:xfrm>
            <a:off x="7490817" y="6673691"/>
            <a:ext cx="2984063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  <a:defRPr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Seamless communication with healthcare providers.</a:t>
            </a:r>
            <a:endParaRPr lang="en-US" sz="18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826234" y="5387935"/>
            <a:ext cx="585668" cy="5856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 bwMode="auto">
          <a:xfrm>
            <a:off x="10826234" y="6207800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20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Interactive Tutorials</a:t>
            </a:r>
            <a:endParaRPr lang="en-US" sz="2000"/>
          </a:p>
        </p:txBody>
      </p:sp>
      <p:sp>
        <p:nvSpPr>
          <p:cNvPr id="15" name="Text 8"/>
          <p:cNvSpPr/>
          <p:nvPr/>
        </p:nvSpPr>
        <p:spPr bwMode="auto">
          <a:xfrm>
            <a:off x="10826234" y="6673691"/>
            <a:ext cx="2984183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  <a:defRPr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Demonstrating exercises and proper techniques.</a:t>
            </a:r>
            <a:endParaRPr lang="en-US" sz="1800"/>
          </a:p>
        </p:txBody>
      </p:sp>
      <p:sp>
        <p:nvSpPr>
          <p:cNvPr id="1311434548" name=""/>
          <p:cNvSpPr txBox="1"/>
          <p:nvPr/>
        </p:nvSpPr>
        <p:spPr bwMode="auto">
          <a:xfrm flipH="0" flipV="0">
            <a:off x="12882612" y="7708192"/>
            <a:ext cx="1696441" cy="12805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ggggggggghggggghhggg</a:t>
            </a:r>
            <a:endParaRPr sz="2600"/>
          </a:p>
        </p:txBody>
      </p:sp>
      <p:sp>
        <p:nvSpPr>
          <p:cNvPr id="1500468582" name=""/>
          <p:cNvSpPr txBox="1"/>
          <p:nvPr/>
        </p:nvSpPr>
        <p:spPr bwMode="auto">
          <a:xfrm flipH="0" flipV="0">
            <a:off x="12799260" y="7589158"/>
            <a:ext cx="1795321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highlight>
                  <a:srgbClr val="000000"/>
                </a:highlight>
              </a:rPr>
              <a:t>ggg</a:t>
            </a:r>
            <a:r>
              <a:rPr>
                <a:highlight>
                  <a:srgbClr val="000000"/>
                </a:highlight>
              </a:rPr>
              <a:t>g</a:t>
            </a:r>
            <a:r>
              <a:rPr>
                <a:highlight>
                  <a:srgbClr val="000000"/>
                </a:highlight>
              </a:rPr>
              <a:t>ggggghhgggnnnnnnnnnnnnnn</a:t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1978105230" name="Picture 8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2799260" y="7830346"/>
            <a:ext cx="1789041" cy="43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58639" y="607219"/>
            <a:ext cx="7599521" cy="183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  <a:defRPr/>
            </a:pPr>
            <a:r>
              <a:rPr lang="en-US" sz="385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Empowering Healthcare Providers with Data-Driven Insights</a:t>
            </a:r>
            <a:endParaRPr lang="en-US" sz="3850"/>
          </a:p>
        </p:txBody>
      </p:sp>
      <p:sp>
        <p:nvSpPr>
          <p:cNvPr id="4" name="Shape 1"/>
          <p:cNvSpPr/>
          <p:nvPr/>
        </p:nvSpPr>
        <p:spPr bwMode="auto">
          <a:xfrm>
            <a:off x="6574274" y="2776895"/>
            <a:ext cx="30480" cy="4845368"/>
          </a:xfrm>
          <a:prstGeom prst="roundRect">
            <a:avLst>
              <a:gd name="adj" fmla="val 1085937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 bwMode="auto">
          <a:xfrm>
            <a:off x="6807220" y="3257907"/>
            <a:ext cx="772239" cy="30480"/>
          </a:xfrm>
          <a:prstGeom prst="roundRect">
            <a:avLst>
              <a:gd name="adj" fmla="val 1085937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 bwMode="auto">
          <a:xfrm>
            <a:off x="6341328" y="3025021"/>
            <a:ext cx="496372" cy="496372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 bwMode="auto">
          <a:xfrm>
            <a:off x="6525875" y="3126105"/>
            <a:ext cx="12727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1</a:t>
            </a:r>
            <a:endParaRPr lang="en-US" sz="2300"/>
          </a:p>
        </p:txBody>
      </p:sp>
      <p:sp>
        <p:nvSpPr>
          <p:cNvPr id="8" name="Text 5"/>
          <p:cNvSpPr/>
          <p:nvPr/>
        </p:nvSpPr>
        <p:spPr bwMode="auto">
          <a:xfrm>
            <a:off x="7803118" y="2997518"/>
            <a:ext cx="2451735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Real-Time Data</a:t>
            </a:r>
            <a:endParaRPr lang="en-US" sz="1900"/>
          </a:p>
        </p:txBody>
      </p:sp>
      <p:sp>
        <p:nvSpPr>
          <p:cNvPr id="9" name="Text 6"/>
          <p:cNvSpPr/>
          <p:nvPr/>
        </p:nvSpPr>
        <p:spPr bwMode="auto">
          <a:xfrm>
            <a:off x="7803118" y="3436144"/>
            <a:ext cx="6055043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Monitor patient progress and adjust treatment plans accordingly.</a:t>
            </a:r>
            <a:endParaRPr lang="en-US" sz="1700"/>
          </a:p>
        </p:txBody>
      </p:sp>
      <p:sp>
        <p:nvSpPr>
          <p:cNvPr id="10" name="Shape 7"/>
          <p:cNvSpPr/>
          <p:nvPr/>
        </p:nvSpPr>
        <p:spPr bwMode="auto">
          <a:xfrm>
            <a:off x="6807220" y="5064204"/>
            <a:ext cx="772239" cy="30480"/>
          </a:xfrm>
          <a:prstGeom prst="roundRect">
            <a:avLst>
              <a:gd name="adj" fmla="val 1085937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 bwMode="auto">
          <a:xfrm>
            <a:off x="6341328" y="4831318"/>
            <a:ext cx="496372" cy="496372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 bwMode="auto">
          <a:xfrm>
            <a:off x="6507659" y="4932402"/>
            <a:ext cx="16359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2</a:t>
            </a:r>
            <a:endParaRPr lang="en-US" sz="2300"/>
          </a:p>
        </p:txBody>
      </p:sp>
      <p:sp>
        <p:nvSpPr>
          <p:cNvPr id="13" name="Text 10"/>
          <p:cNvSpPr/>
          <p:nvPr/>
        </p:nvSpPr>
        <p:spPr bwMode="auto">
          <a:xfrm>
            <a:off x="7803118" y="4803815"/>
            <a:ext cx="2460903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Personalized Reports</a:t>
            </a:r>
            <a:endParaRPr lang="en-US" sz="1900"/>
          </a:p>
        </p:txBody>
      </p:sp>
      <p:sp>
        <p:nvSpPr>
          <p:cNvPr id="14" name="Text 11"/>
          <p:cNvSpPr/>
          <p:nvPr/>
        </p:nvSpPr>
        <p:spPr bwMode="auto">
          <a:xfrm>
            <a:off x="7803118" y="5242441"/>
            <a:ext cx="6055043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Provide a comprehensive overview of each patient's recovery journey.</a:t>
            </a:r>
            <a:endParaRPr lang="en-US" sz="1700"/>
          </a:p>
        </p:txBody>
      </p:sp>
      <p:sp>
        <p:nvSpPr>
          <p:cNvPr id="15" name="Shape 12"/>
          <p:cNvSpPr/>
          <p:nvPr/>
        </p:nvSpPr>
        <p:spPr bwMode="auto">
          <a:xfrm>
            <a:off x="6807220" y="6870502"/>
            <a:ext cx="772239" cy="30480"/>
          </a:xfrm>
          <a:prstGeom prst="roundRect">
            <a:avLst>
              <a:gd name="adj" fmla="val 1085937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 bwMode="auto">
          <a:xfrm>
            <a:off x="6341328" y="6637615"/>
            <a:ext cx="496372" cy="496372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 bwMode="auto">
          <a:xfrm>
            <a:off x="6503372" y="6738699"/>
            <a:ext cx="17228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3</a:t>
            </a:r>
            <a:endParaRPr lang="en-US" sz="2300"/>
          </a:p>
        </p:txBody>
      </p:sp>
      <p:sp>
        <p:nvSpPr>
          <p:cNvPr id="18" name="Text 15"/>
          <p:cNvSpPr/>
          <p:nvPr/>
        </p:nvSpPr>
        <p:spPr bwMode="auto">
          <a:xfrm>
            <a:off x="7803118" y="6610112"/>
            <a:ext cx="338685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Data-Driven Decision-Making</a:t>
            </a:r>
            <a:endParaRPr lang="en-US" sz="1900"/>
          </a:p>
        </p:txBody>
      </p:sp>
      <p:sp>
        <p:nvSpPr>
          <p:cNvPr id="19" name="Text 16"/>
          <p:cNvSpPr/>
          <p:nvPr/>
        </p:nvSpPr>
        <p:spPr bwMode="auto">
          <a:xfrm>
            <a:off x="7803118" y="7048738"/>
            <a:ext cx="6055043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17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Optimize care and improve patient outcomes.</a:t>
            </a:r>
            <a:endParaRPr lang="en-US" sz="1700"/>
          </a:p>
        </p:txBody>
      </p:sp>
      <p:sp>
        <p:nvSpPr>
          <p:cNvPr id="168978868" name=""/>
          <p:cNvSpPr txBox="1"/>
          <p:nvPr/>
        </p:nvSpPr>
        <p:spPr bwMode="auto">
          <a:xfrm flipH="0" flipV="0">
            <a:off x="12882612" y="7772220"/>
            <a:ext cx="1754186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ggbnbbbnn  bbbnbbnnmmkkkggggggghhggg</a:t>
            </a:r>
            <a:endParaRPr/>
          </a:p>
        </p:txBody>
      </p:sp>
      <p:sp>
        <p:nvSpPr>
          <p:cNvPr id="1837274563" name=""/>
          <p:cNvSpPr txBox="1"/>
          <p:nvPr/>
        </p:nvSpPr>
        <p:spPr bwMode="auto">
          <a:xfrm flipH="0" flipV="0">
            <a:off x="12799260" y="7589158"/>
            <a:ext cx="1795321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highlight>
                  <a:srgbClr val="000000"/>
                </a:highlight>
              </a:rPr>
              <a:t>ggg</a:t>
            </a:r>
            <a:r>
              <a:rPr>
                <a:highlight>
                  <a:srgbClr val="000000"/>
                </a:highlight>
              </a:rPr>
              <a:t>g</a:t>
            </a:r>
            <a:r>
              <a:rPr>
                <a:highlight>
                  <a:srgbClr val="000000"/>
                </a:highlight>
              </a:rPr>
              <a:t>ggggghhgggnnnnnnnnnnnnnn</a:t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127438046" name="Pictur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41356" y="7797217"/>
            <a:ext cx="1789041" cy="43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852964" y="67020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  <a:defRPr/>
            </a:pPr>
            <a:r>
              <a:rPr lang="en-US" sz="425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Target Audience</a:t>
            </a:r>
            <a:endParaRPr lang="en-US" sz="42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52964" y="1712714"/>
            <a:ext cx="1218604" cy="19497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2437090" y="1956435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Hospitals</a:t>
            </a:r>
            <a:endParaRPr lang="en-US" sz="2100"/>
          </a:p>
        </p:txBody>
      </p:sp>
      <p:sp>
        <p:nvSpPr>
          <p:cNvPr id="6" name="Text 2"/>
          <p:cNvSpPr/>
          <p:nvPr/>
        </p:nvSpPr>
        <p:spPr bwMode="auto">
          <a:xfrm>
            <a:off x="2437090" y="2441138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49"/>
              </a:lnSpc>
              <a:buNone/>
              <a:defRPr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Streamline care, enhance patient engagement, and reduce readmissions.</a:t>
            </a:r>
            <a:endParaRPr lang="en-US" sz="19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52964" y="3662482"/>
            <a:ext cx="1218604" cy="1949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 bwMode="auto">
          <a:xfrm>
            <a:off x="2437090" y="3906202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Nursing Homes</a:t>
            </a:r>
            <a:endParaRPr lang="en-US" sz="2100"/>
          </a:p>
        </p:txBody>
      </p:sp>
      <p:sp>
        <p:nvSpPr>
          <p:cNvPr id="9" name="Text 4"/>
          <p:cNvSpPr/>
          <p:nvPr/>
        </p:nvSpPr>
        <p:spPr bwMode="auto">
          <a:xfrm>
            <a:off x="2437090" y="4390906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49"/>
              </a:lnSpc>
              <a:buNone/>
              <a:defRPr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Personalized care plans, improve resident well-being, and promote independence.</a:t>
            </a:r>
            <a:endParaRPr lang="en-US" sz="19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52964" y="5612249"/>
            <a:ext cx="1218604" cy="19497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 bwMode="auto">
          <a:xfrm flipH="0" flipV="0">
            <a:off x="2437089" y="5855969"/>
            <a:ext cx="5661375" cy="338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 b="1">
                <a:solidFill>
                  <a:srgbClr val="E0E4E6"/>
                </a:solidFill>
                <a:latin typeface="Spline Sans Bold"/>
                <a:ea typeface="Spline Sans Bold"/>
                <a:cs typeface="Spline Sans Bold"/>
              </a:rPr>
              <a:t>Rehabilitation Centres</a:t>
            </a:r>
            <a:endParaRPr lang="en-US" sz="2100"/>
          </a:p>
        </p:txBody>
      </p:sp>
      <p:sp>
        <p:nvSpPr>
          <p:cNvPr id="12" name="Text 6"/>
          <p:cNvSpPr/>
          <p:nvPr/>
        </p:nvSpPr>
        <p:spPr bwMode="auto">
          <a:xfrm>
            <a:off x="2437090" y="6340673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49"/>
              </a:lnSpc>
              <a:buNone/>
              <a:defRPr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Remotely deliver personalized treatment plans and monitor patient progress.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3504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  <a:defRPr/>
            </a:pPr>
            <a:r>
              <a:rPr lang="en-US" sz="4300" b="1">
                <a:solidFill>
                  <a:srgbClr val="F0FCFF"/>
                </a:solidFill>
                <a:latin typeface="Spline Sans Bold"/>
                <a:ea typeface="Spline Sans Bold"/>
                <a:cs typeface="Spline Sans Bold"/>
              </a:rPr>
              <a:t>The Road Ahead: Driving the Next Generation of Rehabilitation</a:t>
            </a:r>
            <a:endParaRPr lang="en-US" sz="4300"/>
          </a:p>
        </p:txBody>
      </p:sp>
      <p:sp>
        <p:nvSpPr>
          <p:cNvPr id="4" name="Text 1"/>
          <p:cNvSpPr/>
          <p:nvPr/>
        </p:nvSpPr>
        <p:spPr bwMode="auto">
          <a:xfrm>
            <a:off x="63504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9"/>
              </a:lnSpc>
              <a:buNone/>
              <a:defRPr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</a:rPr>
              <a:t>We are committed to driving the next generation of rehabilitation through technology. Our vision is to make rehabilitation accessible, affordable, and effective for everyone.</a:t>
            </a:r>
            <a:endParaRPr lang="en-US" sz="1900"/>
          </a:p>
        </p:txBody>
      </p:sp>
      <p:sp>
        <p:nvSpPr>
          <p:cNvPr id="239437629" name=""/>
          <p:cNvSpPr txBox="1"/>
          <p:nvPr/>
        </p:nvSpPr>
        <p:spPr bwMode="auto">
          <a:xfrm flipH="0" flipV="0">
            <a:off x="12799261" y="7589159"/>
            <a:ext cx="1794962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highlight>
                  <a:srgbClr val="000000"/>
                </a:highlight>
              </a:rPr>
              <a:t>ggg</a:t>
            </a:r>
            <a:r>
              <a:rPr>
                <a:highlight>
                  <a:srgbClr val="000000"/>
                </a:highlight>
              </a:rPr>
              <a:t>g</a:t>
            </a:r>
            <a:r>
              <a:rPr>
                <a:highlight>
                  <a:srgbClr val="000000"/>
                </a:highlight>
              </a:rPr>
              <a:t>ggggghhgggnnnnnnnnnnnnnn</a:t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1954490069" name="Pictur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41356" y="7797217"/>
            <a:ext cx="1789041" cy="43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ONLYOFFICE/8.1.0.169</Application>
  <DocSecurity>0</DocSecurity>
  <PresentationFormat>On-screen Show (16:9)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Manager/>
  <Company>PptxGenJS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dc:identifier/>
  <dc:language/>
  <cp:lastModifiedBy/>
  <cp:revision>4</cp:revision>
  <dcterms:created xsi:type="dcterms:W3CDTF">2025-01-09T13:51:04Z</dcterms:created>
  <dcterms:modified xsi:type="dcterms:W3CDTF">2025-01-10T06:59:04Z</dcterms:modified>
  <cp:category/>
  <cp:contentStatus/>
  <cp:version/>
</cp:coreProperties>
</file>